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Unbounded"/>
      <p:regular r:id="rId17"/>
    </p:embeddedFont>
    <p:embeddedFont>
      <p:font typeface="Unbounded"/>
      <p:regular r:id="rId18"/>
    </p:embeddedFont>
    <p:embeddedFont>
      <p:font typeface="Cabin"/>
      <p:regular r:id="rId19"/>
    </p:embeddedFont>
    <p:embeddedFont>
      <p:font typeface="Cabin"/>
      <p:regular r:id="rId20"/>
    </p:embeddedFont>
    <p:embeddedFont>
      <p:font typeface="Cabin"/>
      <p:regular r:id="rId21"/>
    </p:embeddedFont>
    <p:embeddedFont>
      <p:font typeface="Cabin"/>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21218"/>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Présentation du projet Myyebook</a:t>
            </a:r>
            <a:endParaRPr lang="en-US" sz="4400" dirty="0"/>
          </a:p>
        </p:txBody>
      </p:sp>
      <p:sp>
        <p:nvSpPr>
          <p:cNvPr id="4" name="Text 1"/>
          <p:cNvSpPr/>
          <p:nvPr/>
        </p:nvSpPr>
        <p:spPr>
          <a:xfrm>
            <a:off x="6324124" y="3888224"/>
            <a:ext cx="7468553" cy="1532096"/>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Myyebook est une application web Spring Boot pour la gestion et l'achat de livres en ligne. Elle comprend une partie front (HTML, CSS, JavaScript) et une partie back (Java, Spring Boot). La configuration se trouve dans MyyebookApplication et application.properties.</a:t>
            </a:r>
            <a:endParaRPr lang="en-US" sz="1850" dirty="0"/>
          </a:p>
        </p:txBody>
      </p:sp>
      <p:sp>
        <p:nvSpPr>
          <p:cNvPr id="5" name="Shape 2"/>
          <p:cNvSpPr/>
          <p:nvPr/>
        </p:nvSpPr>
        <p:spPr>
          <a:xfrm>
            <a:off x="6324124" y="5707380"/>
            <a:ext cx="382905" cy="382905"/>
          </a:xfrm>
          <a:prstGeom prst="roundRect">
            <a:avLst>
              <a:gd name="adj" fmla="val 23878209"/>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31744" y="5715000"/>
            <a:ext cx="367665" cy="367665"/>
          </a:xfrm>
          <a:prstGeom prst="rect">
            <a:avLst/>
          </a:prstGeom>
        </p:spPr>
      </p:pic>
      <p:sp>
        <p:nvSpPr>
          <p:cNvPr id="7" name="Text 3"/>
          <p:cNvSpPr/>
          <p:nvPr/>
        </p:nvSpPr>
        <p:spPr>
          <a:xfrm>
            <a:off x="6826687" y="5689521"/>
            <a:ext cx="2821662"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par Mévine Cascadeur</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19507" y="644723"/>
            <a:ext cx="12293441" cy="688777"/>
          </a:xfrm>
          <a:prstGeom prst="rect">
            <a:avLst/>
          </a:prstGeom>
          <a:noFill/>
          <a:ln/>
        </p:spPr>
        <p:txBody>
          <a:bodyPr wrap="none" lIns="0" tIns="0" rIns="0" bIns="0" rtlCol="0" anchor="t"/>
          <a:lstStyle/>
          <a:p>
            <a:pPr indent="0" marL="0">
              <a:lnSpc>
                <a:spcPts val="5400"/>
              </a:lnSpc>
              <a:buNone/>
            </a:pPr>
            <a:r>
              <a:rPr lang="en-US" sz="4300" dirty="0">
                <a:solidFill>
                  <a:srgbClr val="FFFFFF"/>
                </a:solidFill>
                <a:latin typeface="Unbounded" pitchFamily="34" charset="0"/>
                <a:ea typeface="Unbounded" pitchFamily="34" charset="-122"/>
                <a:cs typeface="Unbounded" pitchFamily="34" charset="-120"/>
              </a:rPr>
              <a:t>Démonstration et retour d'expérience</a:t>
            </a:r>
            <a:endParaRPr lang="en-US" sz="4300" dirty="0"/>
          </a:p>
        </p:txBody>
      </p:sp>
      <p:pic>
        <p:nvPicPr>
          <p:cNvPr id="3" name="Image 0" descr="preencoded.png">    </p:cNvPr>
          <p:cNvPicPr>
            <a:picLocks noChangeAspect="1"/>
          </p:cNvPicPr>
          <p:nvPr/>
        </p:nvPicPr>
        <p:blipFill>
          <a:blip r:embed="rId1"/>
          <a:stretch>
            <a:fillRect/>
          </a:stretch>
        </p:blipFill>
        <p:spPr>
          <a:xfrm>
            <a:off x="819507" y="1801773"/>
            <a:ext cx="5854422" cy="3618190"/>
          </a:xfrm>
          <a:prstGeom prst="rect">
            <a:avLst/>
          </a:prstGeom>
        </p:spPr>
      </p:pic>
      <p:sp>
        <p:nvSpPr>
          <p:cNvPr id="4" name="Text 1"/>
          <p:cNvSpPr/>
          <p:nvPr/>
        </p:nvSpPr>
        <p:spPr>
          <a:xfrm>
            <a:off x="819507" y="5712619"/>
            <a:ext cx="2754987" cy="344329"/>
          </a:xfrm>
          <a:prstGeom prst="rect">
            <a:avLst/>
          </a:prstGeom>
          <a:noFill/>
          <a:ln/>
        </p:spPr>
        <p:txBody>
          <a:bodyPr wrap="none" lIns="0" tIns="0" rIns="0" bIns="0" rtlCol="0" anchor="t"/>
          <a:lstStyle/>
          <a:p>
            <a:pPr algn="l" indent="0" marL="0">
              <a:lnSpc>
                <a:spcPts val="2700"/>
              </a:lnSpc>
              <a:buNone/>
            </a:pPr>
            <a:r>
              <a:rPr lang="en-US" sz="2150" dirty="0">
                <a:solidFill>
                  <a:srgbClr val="CAD6DE"/>
                </a:solidFill>
                <a:latin typeface="Unbounded" pitchFamily="34" charset="0"/>
                <a:ea typeface="Unbounded" pitchFamily="34" charset="-122"/>
                <a:cs typeface="Unbounded" pitchFamily="34" charset="-120"/>
              </a:rPr>
              <a:t>Démonstration</a:t>
            </a:r>
            <a:endParaRPr lang="en-US" sz="2150" dirty="0"/>
          </a:p>
        </p:txBody>
      </p:sp>
      <p:sp>
        <p:nvSpPr>
          <p:cNvPr id="5" name="Text 2"/>
          <p:cNvSpPr/>
          <p:nvPr/>
        </p:nvSpPr>
        <p:spPr>
          <a:xfrm>
            <a:off x="819507" y="6197441"/>
            <a:ext cx="12991386" cy="749379"/>
          </a:xfrm>
          <a:prstGeom prst="rect">
            <a:avLst/>
          </a:prstGeom>
          <a:noFill/>
          <a:ln/>
        </p:spPr>
        <p:txBody>
          <a:bodyPr wrap="square" lIns="0" tIns="0" rIns="0" bIns="0" rtlCol="0" anchor="t"/>
          <a:lstStyle/>
          <a:p>
            <a:pPr algn="l" indent="0" marL="0">
              <a:lnSpc>
                <a:spcPts val="2950"/>
              </a:lnSpc>
              <a:buNone/>
            </a:pPr>
            <a:r>
              <a:rPr lang="en-US" sz="1800" dirty="0">
                <a:solidFill>
                  <a:srgbClr val="CAD6DE"/>
                </a:solidFill>
                <a:latin typeface="Cabin" pitchFamily="34" charset="0"/>
                <a:ea typeface="Cabin" pitchFamily="34" charset="-122"/>
                <a:cs typeface="Cabin" pitchFamily="34" charset="-120"/>
              </a:rPr>
              <a:t>Montrer l'application en direct. Connexion/Inscription, Consultation des livres, Ajout au panier, Passage de commande, Administration.</a:t>
            </a:r>
            <a:endParaRPr lang="en-US" sz="1800" dirty="0"/>
          </a:p>
        </p:txBody>
      </p:sp>
      <p:sp>
        <p:nvSpPr>
          <p:cNvPr id="6" name="Text 3"/>
          <p:cNvSpPr/>
          <p:nvPr/>
        </p:nvSpPr>
        <p:spPr>
          <a:xfrm>
            <a:off x="819507" y="7210187"/>
            <a:ext cx="12991386" cy="374690"/>
          </a:xfrm>
          <a:prstGeom prst="rect">
            <a:avLst/>
          </a:prstGeom>
          <a:noFill/>
          <a:ln/>
        </p:spPr>
        <p:txBody>
          <a:bodyPr wrap="none" lIns="0" tIns="0" rIns="0" bIns="0" rtlCol="0" anchor="t"/>
          <a:lstStyle/>
          <a:p>
            <a:pPr indent="0" marL="0">
              <a:lnSpc>
                <a:spcPts val="2950"/>
              </a:lnSpc>
              <a:buNone/>
            </a:pPr>
            <a:r>
              <a:rPr lang="en-US" sz="1800" dirty="0">
                <a:solidFill>
                  <a:srgbClr val="CAD6DE"/>
                </a:solidFill>
                <a:latin typeface="Cabin" pitchFamily="34" charset="0"/>
                <a:ea typeface="Cabin" pitchFamily="34" charset="-122"/>
                <a:cs typeface="Cabin" pitchFamily="34" charset="-120"/>
              </a:rPr>
              <a:t>Points forts, problèmes rencontrés et solutions apportées. Améliorations futures.</a:t>
            </a:r>
            <a:endParaRPr lang="en-US" sz="1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2485787"/>
            <a:ext cx="8232934"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Architecture en couches</a:t>
            </a:r>
            <a:endParaRPr lang="en-US" sz="4400" dirty="0"/>
          </a:p>
        </p:txBody>
      </p:sp>
      <p:sp>
        <p:nvSpPr>
          <p:cNvPr id="3" name="Text 1"/>
          <p:cNvSpPr/>
          <p:nvPr/>
        </p:nvSpPr>
        <p:spPr>
          <a:xfrm>
            <a:off x="837724" y="3788093"/>
            <a:ext cx="280082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Contrôleur</a:t>
            </a:r>
            <a:endParaRPr lang="en-US" sz="2200" dirty="0"/>
          </a:p>
        </p:txBody>
      </p:sp>
      <p:sp>
        <p:nvSpPr>
          <p:cNvPr id="4" name="Text 2"/>
          <p:cNvSpPr/>
          <p:nvPr/>
        </p:nvSpPr>
        <p:spPr>
          <a:xfrm>
            <a:off x="837724" y="4379357"/>
            <a:ext cx="2800826"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Gère les requêtes HTTP et retourne une vue ou des données.</a:t>
            </a:r>
            <a:endParaRPr lang="en-US" sz="1850" dirty="0"/>
          </a:p>
        </p:txBody>
      </p:sp>
      <p:sp>
        <p:nvSpPr>
          <p:cNvPr id="5" name="Text 3"/>
          <p:cNvSpPr/>
          <p:nvPr/>
        </p:nvSpPr>
        <p:spPr>
          <a:xfrm>
            <a:off x="4230053" y="3788093"/>
            <a:ext cx="280082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Service</a:t>
            </a:r>
            <a:endParaRPr lang="en-US" sz="2200" dirty="0"/>
          </a:p>
        </p:txBody>
      </p:sp>
      <p:sp>
        <p:nvSpPr>
          <p:cNvPr id="6" name="Text 4"/>
          <p:cNvSpPr/>
          <p:nvPr/>
        </p:nvSpPr>
        <p:spPr>
          <a:xfrm>
            <a:off x="4230053" y="4379357"/>
            <a:ext cx="2800826" cy="1149072"/>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Contient la logique métier et fait appel aux repositories.</a:t>
            </a:r>
            <a:endParaRPr lang="en-US" sz="1850" dirty="0"/>
          </a:p>
        </p:txBody>
      </p:sp>
      <p:sp>
        <p:nvSpPr>
          <p:cNvPr id="7" name="Text 5"/>
          <p:cNvSpPr/>
          <p:nvPr/>
        </p:nvSpPr>
        <p:spPr>
          <a:xfrm>
            <a:off x="7622381" y="3788093"/>
            <a:ext cx="280082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Repository</a:t>
            </a:r>
            <a:endParaRPr lang="en-US" sz="2200" dirty="0"/>
          </a:p>
        </p:txBody>
      </p:sp>
      <p:sp>
        <p:nvSpPr>
          <p:cNvPr id="8" name="Text 6"/>
          <p:cNvSpPr/>
          <p:nvPr/>
        </p:nvSpPr>
        <p:spPr>
          <a:xfrm>
            <a:off x="7622381" y="4379357"/>
            <a:ext cx="280082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Gère la communication avec la base de données.</a:t>
            </a:r>
            <a:endParaRPr lang="en-US" sz="1850" dirty="0"/>
          </a:p>
        </p:txBody>
      </p:sp>
      <p:sp>
        <p:nvSpPr>
          <p:cNvPr id="9" name="Text 7"/>
          <p:cNvSpPr/>
          <p:nvPr/>
        </p:nvSpPr>
        <p:spPr>
          <a:xfrm>
            <a:off x="11014710" y="3788093"/>
            <a:ext cx="2800826" cy="351949"/>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Unbounded" pitchFamily="34" charset="0"/>
                <a:ea typeface="Unbounded" pitchFamily="34" charset="-122"/>
                <a:cs typeface="Unbounded" pitchFamily="34" charset="-120"/>
              </a:rPr>
              <a:t>Modèle</a:t>
            </a:r>
            <a:endParaRPr lang="en-US" sz="2200" dirty="0"/>
          </a:p>
        </p:txBody>
      </p:sp>
      <p:sp>
        <p:nvSpPr>
          <p:cNvPr id="10" name="Text 8"/>
          <p:cNvSpPr/>
          <p:nvPr/>
        </p:nvSpPr>
        <p:spPr>
          <a:xfrm>
            <a:off x="11014710" y="4379357"/>
            <a:ext cx="2800826"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Définition des entités et DTOs.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596390"/>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Composants principaux</a:t>
            </a:r>
            <a:endParaRPr lang="en-US" sz="4400" dirty="0"/>
          </a:p>
        </p:txBody>
      </p:sp>
      <p:sp>
        <p:nvSpPr>
          <p:cNvPr id="4" name="Shape 1"/>
          <p:cNvSpPr/>
          <p:nvPr/>
        </p:nvSpPr>
        <p:spPr>
          <a:xfrm>
            <a:off x="837724" y="3632597"/>
            <a:ext cx="538520" cy="538520"/>
          </a:xfrm>
          <a:prstGeom prst="roundRect">
            <a:avLst>
              <a:gd name="adj" fmla="val 6668"/>
            </a:avLst>
          </a:prstGeom>
          <a:solidFill>
            <a:srgbClr val="304755"/>
          </a:solidFill>
          <a:ln/>
        </p:spPr>
      </p:sp>
      <p:sp>
        <p:nvSpPr>
          <p:cNvPr id="5" name="Text 2"/>
          <p:cNvSpPr/>
          <p:nvPr/>
        </p:nvSpPr>
        <p:spPr>
          <a:xfrm>
            <a:off x="1027390" y="3732848"/>
            <a:ext cx="159187"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1</a:t>
            </a:r>
            <a:endParaRPr lang="en-US" sz="2650" dirty="0"/>
          </a:p>
        </p:txBody>
      </p:sp>
      <p:sp>
        <p:nvSpPr>
          <p:cNvPr id="6" name="Text 3"/>
          <p:cNvSpPr/>
          <p:nvPr/>
        </p:nvSpPr>
        <p:spPr>
          <a:xfrm>
            <a:off x="1615559" y="3632597"/>
            <a:ext cx="2836783" cy="703898"/>
          </a:xfrm>
          <a:prstGeom prst="rect">
            <a:avLst/>
          </a:prstGeom>
          <a:noFill/>
          <a:ln/>
        </p:spPr>
        <p:txBody>
          <a:bodyPr wrap="squar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MyyebookApplication</a:t>
            </a:r>
            <a:endParaRPr lang="en-US" sz="2200" dirty="0"/>
          </a:p>
        </p:txBody>
      </p:sp>
      <p:sp>
        <p:nvSpPr>
          <p:cNvPr id="7" name="Text 4"/>
          <p:cNvSpPr/>
          <p:nvPr/>
        </p:nvSpPr>
        <p:spPr>
          <a:xfrm>
            <a:off x="1615559" y="4480084"/>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Point d'entrée de Spring Boot.</a:t>
            </a:r>
            <a:endParaRPr lang="en-US" sz="1850" dirty="0"/>
          </a:p>
        </p:txBody>
      </p:sp>
      <p:sp>
        <p:nvSpPr>
          <p:cNvPr id="8" name="Shape 5"/>
          <p:cNvSpPr/>
          <p:nvPr/>
        </p:nvSpPr>
        <p:spPr>
          <a:xfrm>
            <a:off x="4691658" y="3632597"/>
            <a:ext cx="538520" cy="538520"/>
          </a:xfrm>
          <a:prstGeom prst="roundRect">
            <a:avLst>
              <a:gd name="adj" fmla="val 6668"/>
            </a:avLst>
          </a:prstGeom>
          <a:solidFill>
            <a:srgbClr val="304755"/>
          </a:solidFill>
          <a:ln/>
        </p:spPr>
      </p:sp>
      <p:sp>
        <p:nvSpPr>
          <p:cNvPr id="9" name="Text 6"/>
          <p:cNvSpPr/>
          <p:nvPr/>
        </p:nvSpPr>
        <p:spPr>
          <a:xfrm>
            <a:off x="4827508" y="3732848"/>
            <a:ext cx="266700"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2</a:t>
            </a:r>
            <a:endParaRPr lang="en-US" sz="2650" dirty="0"/>
          </a:p>
        </p:txBody>
      </p:sp>
      <p:sp>
        <p:nvSpPr>
          <p:cNvPr id="10" name="Text 7"/>
          <p:cNvSpPr/>
          <p:nvPr/>
        </p:nvSpPr>
        <p:spPr>
          <a:xfrm>
            <a:off x="5469493" y="3632597"/>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HomeController</a:t>
            </a:r>
            <a:endParaRPr lang="en-US" sz="2200" dirty="0"/>
          </a:p>
        </p:txBody>
      </p:sp>
      <p:sp>
        <p:nvSpPr>
          <p:cNvPr id="11" name="Text 8"/>
          <p:cNvSpPr/>
          <p:nvPr/>
        </p:nvSpPr>
        <p:spPr>
          <a:xfrm>
            <a:off x="5469493" y="4128135"/>
            <a:ext cx="2836783"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Gère les requêtes web et passe des données à la vue.</a:t>
            </a:r>
            <a:endParaRPr lang="en-US" sz="1850" dirty="0"/>
          </a:p>
        </p:txBody>
      </p:sp>
      <p:sp>
        <p:nvSpPr>
          <p:cNvPr id="12" name="Shape 9"/>
          <p:cNvSpPr/>
          <p:nvPr/>
        </p:nvSpPr>
        <p:spPr>
          <a:xfrm>
            <a:off x="837724" y="5754648"/>
            <a:ext cx="538520" cy="538520"/>
          </a:xfrm>
          <a:prstGeom prst="roundRect">
            <a:avLst>
              <a:gd name="adj" fmla="val 6668"/>
            </a:avLst>
          </a:prstGeom>
          <a:solidFill>
            <a:srgbClr val="304755"/>
          </a:solidFill>
          <a:ln/>
        </p:spPr>
      </p:sp>
      <p:sp>
        <p:nvSpPr>
          <p:cNvPr id="13" name="Text 10"/>
          <p:cNvSpPr/>
          <p:nvPr/>
        </p:nvSpPr>
        <p:spPr>
          <a:xfrm>
            <a:off x="971074" y="5854898"/>
            <a:ext cx="271701" cy="337899"/>
          </a:xfrm>
          <a:prstGeom prst="rect">
            <a:avLst/>
          </a:prstGeom>
          <a:noFill/>
          <a:ln/>
        </p:spPr>
        <p:txBody>
          <a:bodyPr wrap="none" lIns="0" tIns="0" rIns="0" bIns="0" rtlCol="0" anchor="t"/>
          <a:lstStyle/>
          <a:p>
            <a:pPr algn="ctr" indent="0" marL="0">
              <a:lnSpc>
                <a:spcPts val="2650"/>
              </a:lnSpc>
              <a:buNone/>
            </a:pPr>
            <a:r>
              <a:rPr lang="en-US" sz="2650" dirty="0">
                <a:solidFill>
                  <a:srgbClr val="CAD6DE"/>
                </a:solidFill>
                <a:latin typeface="Unbounded" pitchFamily="34" charset="0"/>
                <a:ea typeface="Unbounded" pitchFamily="34" charset="-122"/>
                <a:cs typeface="Unbounded" pitchFamily="34" charset="-120"/>
              </a:rPr>
              <a:t>3</a:t>
            </a:r>
            <a:endParaRPr lang="en-US" sz="2650" dirty="0"/>
          </a:p>
        </p:txBody>
      </p:sp>
      <p:sp>
        <p:nvSpPr>
          <p:cNvPr id="14" name="Text 11"/>
          <p:cNvSpPr/>
          <p:nvPr/>
        </p:nvSpPr>
        <p:spPr>
          <a:xfrm>
            <a:off x="1615559" y="575464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Book.java</a:t>
            </a:r>
            <a:endParaRPr lang="en-US" sz="2200" dirty="0"/>
          </a:p>
        </p:txBody>
      </p:sp>
      <p:sp>
        <p:nvSpPr>
          <p:cNvPr id="15" name="Text 12"/>
          <p:cNvSpPr/>
          <p:nvPr/>
        </p:nvSpPr>
        <p:spPr>
          <a:xfrm>
            <a:off x="1615559" y="6250186"/>
            <a:ext cx="6690717"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Correspond à une table en base de données.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2181582"/>
            <a:ext cx="7468553" cy="1408033"/>
          </a:xfrm>
          <a:prstGeom prst="rect">
            <a:avLst/>
          </a:prstGeom>
          <a:noFill/>
          <a:ln/>
        </p:spPr>
        <p:txBody>
          <a:bodyPr wrap="squar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Repositories et Services</a:t>
            </a:r>
            <a:endParaRPr lang="en-US" sz="4400" dirty="0"/>
          </a:p>
        </p:txBody>
      </p:sp>
      <p:pic>
        <p:nvPicPr>
          <p:cNvPr id="4" name="Image 1" descr="preencoded.png">    </p:cNvPr>
          <p:cNvPicPr>
            <a:picLocks noChangeAspect="1"/>
          </p:cNvPicPr>
          <p:nvPr/>
        </p:nvPicPr>
        <p:blipFill>
          <a:blip r:embed="rId2"/>
          <a:stretch>
            <a:fillRect/>
          </a:stretch>
        </p:blipFill>
        <p:spPr>
          <a:xfrm>
            <a:off x="6324124" y="3948589"/>
            <a:ext cx="598408" cy="598408"/>
          </a:xfrm>
          <a:prstGeom prst="rect">
            <a:avLst/>
          </a:prstGeom>
        </p:spPr>
      </p:pic>
      <p:sp>
        <p:nvSpPr>
          <p:cNvPr id="5" name="Text 1"/>
          <p:cNvSpPr/>
          <p:nvPr/>
        </p:nvSpPr>
        <p:spPr>
          <a:xfrm>
            <a:off x="6324124" y="478631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BookRepository</a:t>
            </a:r>
            <a:endParaRPr lang="en-US" sz="2200" dirty="0"/>
          </a:p>
        </p:txBody>
      </p:sp>
      <p:sp>
        <p:nvSpPr>
          <p:cNvPr id="6" name="Text 2"/>
          <p:cNvSpPr/>
          <p:nvPr/>
        </p:nvSpPr>
        <p:spPr>
          <a:xfrm>
            <a:off x="6324124" y="5281851"/>
            <a:ext cx="3554730"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Accède aux méthodes CRUD pour l'entité Book.</a:t>
            </a:r>
            <a:endParaRPr lang="en-US" sz="1850" dirty="0"/>
          </a:p>
        </p:txBody>
      </p:sp>
      <p:pic>
        <p:nvPicPr>
          <p:cNvPr id="7" name="Image 2" descr="preencoded.png">    </p:cNvPr>
          <p:cNvPicPr>
            <a:picLocks noChangeAspect="1"/>
          </p:cNvPicPr>
          <p:nvPr/>
        </p:nvPicPr>
        <p:blipFill>
          <a:blip r:embed="rId3"/>
          <a:stretch>
            <a:fillRect/>
          </a:stretch>
        </p:blipFill>
        <p:spPr>
          <a:xfrm>
            <a:off x="10237827" y="3948589"/>
            <a:ext cx="598408" cy="598408"/>
          </a:xfrm>
          <a:prstGeom prst="rect">
            <a:avLst/>
          </a:prstGeom>
        </p:spPr>
      </p:pic>
      <p:sp>
        <p:nvSpPr>
          <p:cNvPr id="8" name="Text 3"/>
          <p:cNvSpPr/>
          <p:nvPr/>
        </p:nvSpPr>
        <p:spPr>
          <a:xfrm>
            <a:off x="10237827" y="478631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BookService</a:t>
            </a:r>
            <a:endParaRPr lang="en-US" sz="2200" dirty="0"/>
          </a:p>
        </p:txBody>
      </p:sp>
      <p:sp>
        <p:nvSpPr>
          <p:cNvPr id="9" name="Text 4"/>
          <p:cNvSpPr/>
          <p:nvPr/>
        </p:nvSpPr>
        <p:spPr>
          <a:xfrm>
            <a:off x="10237827" y="5281851"/>
            <a:ext cx="3554849"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Contient la logique associée à la gestion des livres.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2141"/>
          </a:xfrm>
          <a:prstGeom prst="rect">
            <a:avLst/>
          </a:prstGeom>
        </p:spPr>
      </p:pic>
      <p:sp>
        <p:nvSpPr>
          <p:cNvPr id="3" name="Text 0"/>
          <p:cNvSpPr/>
          <p:nvPr/>
        </p:nvSpPr>
        <p:spPr>
          <a:xfrm>
            <a:off x="795814" y="3467338"/>
            <a:ext cx="5350073" cy="668774"/>
          </a:xfrm>
          <a:prstGeom prst="rect">
            <a:avLst/>
          </a:prstGeom>
          <a:noFill/>
          <a:ln/>
        </p:spPr>
        <p:txBody>
          <a:bodyPr wrap="none" lIns="0" tIns="0" rIns="0" bIns="0" rtlCol="0" anchor="t"/>
          <a:lstStyle/>
          <a:p>
            <a:pPr indent="0" marL="0">
              <a:lnSpc>
                <a:spcPts val="5250"/>
              </a:lnSpc>
              <a:buNone/>
            </a:pPr>
            <a:r>
              <a:rPr lang="en-US" sz="4200" dirty="0">
                <a:solidFill>
                  <a:srgbClr val="FFFFFF"/>
                </a:solidFill>
                <a:latin typeface="Unbounded" pitchFamily="34" charset="0"/>
                <a:ea typeface="Unbounded" pitchFamily="34" charset="-122"/>
                <a:cs typeface="Unbounded" pitchFamily="34" charset="-120"/>
              </a:rPr>
              <a:t>Sécurité</a:t>
            </a:r>
            <a:endParaRPr lang="en-US" sz="4200" dirty="0"/>
          </a:p>
        </p:txBody>
      </p:sp>
      <p:sp>
        <p:nvSpPr>
          <p:cNvPr id="4" name="Text 1"/>
          <p:cNvSpPr/>
          <p:nvPr/>
        </p:nvSpPr>
        <p:spPr>
          <a:xfrm>
            <a:off x="795814" y="4477107"/>
            <a:ext cx="13038773" cy="727710"/>
          </a:xfrm>
          <a:prstGeom prst="rect">
            <a:avLst/>
          </a:prstGeom>
          <a:noFill/>
          <a:ln/>
        </p:spPr>
        <p:txBody>
          <a:bodyPr wrap="square" lIns="0" tIns="0" rIns="0" bIns="0" rtlCol="0" anchor="t"/>
          <a:lstStyle/>
          <a:p>
            <a:pPr indent="0" marL="0">
              <a:lnSpc>
                <a:spcPts val="2850"/>
              </a:lnSpc>
              <a:buNone/>
            </a:pPr>
            <a:r>
              <a:rPr lang="en-US" sz="1750" dirty="0">
                <a:solidFill>
                  <a:srgbClr val="CAD6DE"/>
                </a:solidFill>
                <a:latin typeface="Cabin" pitchFamily="34" charset="0"/>
                <a:ea typeface="Cabin" pitchFamily="34" charset="-122"/>
                <a:cs typeface="Cabin" pitchFamily="34" charset="-120"/>
              </a:rPr>
              <a:t>WebSecurityConfig configure la sécurité. Détermine les URLs publiques et celles nécessitant une authentification. Gère la page de connexion personnalisée. Récupère les utilisateurs et encode les mots de passe.</a:t>
            </a:r>
            <a:endParaRPr lang="en-US" sz="1750" dirty="0"/>
          </a:p>
        </p:txBody>
      </p:sp>
      <p:pic>
        <p:nvPicPr>
          <p:cNvPr id="5" name="Image 1" descr="preencoded.png">    </p:cNvPr>
          <p:cNvPicPr>
            <a:picLocks noChangeAspect="1"/>
          </p:cNvPicPr>
          <p:nvPr/>
        </p:nvPicPr>
        <p:blipFill>
          <a:blip r:embed="rId2"/>
          <a:stretch>
            <a:fillRect/>
          </a:stretch>
        </p:blipFill>
        <p:spPr>
          <a:xfrm>
            <a:off x="795814" y="5460563"/>
            <a:ext cx="4346258" cy="909518"/>
          </a:xfrm>
          <a:prstGeom prst="rect">
            <a:avLst/>
          </a:prstGeom>
        </p:spPr>
      </p:pic>
      <p:sp>
        <p:nvSpPr>
          <p:cNvPr id="6" name="Text 2"/>
          <p:cNvSpPr/>
          <p:nvPr/>
        </p:nvSpPr>
        <p:spPr>
          <a:xfrm>
            <a:off x="1023104" y="6711077"/>
            <a:ext cx="2674977" cy="334328"/>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Authentification</a:t>
            </a:r>
            <a:endParaRPr lang="en-US" sz="2100" dirty="0"/>
          </a:p>
        </p:txBody>
      </p:sp>
      <p:pic>
        <p:nvPicPr>
          <p:cNvPr id="7" name="Image 2" descr="preencoded.png">    </p:cNvPr>
          <p:cNvPicPr>
            <a:picLocks noChangeAspect="1"/>
          </p:cNvPicPr>
          <p:nvPr/>
        </p:nvPicPr>
        <p:blipFill>
          <a:blip r:embed="rId3"/>
          <a:stretch>
            <a:fillRect/>
          </a:stretch>
        </p:blipFill>
        <p:spPr>
          <a:xfrm>
            <a:off x="5142071" y="5460563"/>
            <a:ext cx="4346258" cy="909518"/>
          </a:xfrm>
          <a:prstGeom prst="rect">
            <a:avLst/>
          </a:prstGeom>
        </p:spPr>
      </p:pic>
      <p:sp>
        <p:nvSpPr>
          <p:cNvPr id="8" name="Text 3"/>
          <p:cNvSpPr/>
          <p:nvPr/>
        </p:nvSpPr>
        <p:spPr>
          <a:xfrm>
            <a:off x="5369362" y="6711077"/>
            <a:ext cx="2674977" cy="334328"/>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Autorisation</a:t>
            </a:r>
            <a:endParaRPr lang="en-US" sz="2100" dirty="0"/>
          </a:p>
        </p:txBody>
      </p:sp>
      <p:pic>
        <p:nvPicPr>
          <p:cNvPr id="9" name="Image 3" descr="preencoded.png">    </p:cNvPr>
          <p:cNvPicPr>
            <a:picLocks noChangeAspect="1"/>
          </p:cNvPicPr>
          <p:nvPr/>
        </p:nvPicPr>
        <p:blipFill>
          <a:blip r:embed="rId4"/>
          <a:stretch>
            <a:fillRect/>
          </a:stretch>
        </p:blipFill>
        <p:spPr>
          <a:xfrm>
            <a:off x="9488329" y="5460563"/>
            <a:ext cx="4346258" cy="909518"/>
          </a:xfrm>
          <a:prstGeom prst="rect">
            <a:avLst/>
          </a:prstGeom>
        </p:spPr>
      </p:pic>
      <p:sp>
        <p:nvSpPr>
          <p:cNvPr id="10" name="Text 4"/>
          <p:cNvSpPr/>
          <p:nvPr/>
        </p:nvSpPr>
        <p:spPr>
          <a:xfrm>
            <a:off x="9715619" y="6711077"/>
            <a:ext cx="3891677" cy="668655"/>
          </a:xfrm>
          <a:prstGeom prst="rect">
            <a:avLst/>
          </a:prstGeom>
          <a:noFill/>
          <a:ln/>
        </p:spPr>
        <p:txBody>
          <a:bodyPr wrap="squar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Gestion des mots de passe</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914882"/>
            <a:ext cx="7216973"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Analyse fonctionnelle</a:t>
            </a:r>
            <a:endParaRPr lang="en-US" sz="4400" dirty="0"/>
          </a:p>
        </p:txBody>
      </p:sp>
      <p:sp>
        <p:nvSpPr>
          <p:cNvPr id="4" name="Shape 1"/>
          <p:cNvSpPr/>
          <p:nvPr/>
        </p:nvSpPr>
        <p:spPr>
          <a:xfrm>
            <a:off x="6324124" y="2977872"/>
            <a:ext cx="7468553" cy="1740218"/>
          </a:xfrm>
          <a:prstGeom prst="roundRect">
            <a:avLst>
              <a:gd name="adj" fmla="val 2063"/>
            </a:avLst>
          </a:prstGeom>
          <a:solidFill>
            <a:srgbClr val="304755"/>
          </a:solidFill>
          <a:ln/>
        </p:spPr>
      </p:sp>
      <p:sp>
        <p:nvSpPr>
          <p:cNvPr id="5" name="Text 2"/>
          <p:cNvSpPr/>
          <p:nvPr/>
        </p:nvSpPr>
        <p:spPr>
          <a:xfrm>
            <a:off x="6563439" y="3217188"/>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Utilisateur</a:t>
            </a:r>
            <a:endParaRPr lang="en-US" sz="2200" dirty="0"/>
          </a:p>
        </p:txBody>
      </p:sp>
      <p:sp>
        <p:nvSpPr>
          <p:cNvPr id="6" name="Text 3"/>
          <p:cNvSpPr/>
          <p:nvPr/>
        </p:nvSpPr>
        <p:spPr>
          <a:xfrm>
            <a:off x="6563439" y="3712726"/>
            <a:ext cx="6989921"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Créer un compte, se connecter/déconnecter, consulter les livres, ajouter au panier, finaliser la commande.</a:t>
            </a:r>
            <a:endParaRPr lang="en-US" sz="1850" dirty="0"/>
          </a:p>
        </p:txBody>
      </p:sp>
      <p:sp>
        <p:nvSpPr>
          <p:cNvPr id="7" name="Shape 4"/>
          <p:cNvSpPr/>
          <p:nvPr/>
        </p:nvSpPr>
        <p:spPr>
          <a:xfrm>
            <a:off x="6324124" y="4957405"/>
            <a:ext cx="7468553" cy="1357193"/>
          </a:xfrm>
          <a:prstGeom prst="roundRect">
            <a:avLst>
              <a:gd name="adj" fmla="val 2646"/>
            </a:avLst>
          </a:prstGeom>
          <a:solidFill>
            <a:srgbClr val="304755"/>
          </a:solidFill>
          <a:ln/>
        </p:spPr>
      </p:sp>
      <p:sp>
        <p:nvSpPr>
          <p:cNvPr id="8" name="Text 5"/>
          <p:cNvSpPr/>
          <p:nvPr/>
        </p:nvSpPr>
        <p:spPr>
          <a:xfrm>
            <a:off x="6563439" y="5196721"/>
            <a:ext cx="2816185" cy="351949"/>
          </a:xfrm>
          <a:prstGeom prst="rect">
            <a:avLst/>
          </a:prstGeom>
          <a:noFill/>
          <a:ln/>
        </p:spPr>
        <p:txBody>
          <a:bodyPr wrap="none" lIns="0" tIns="0" rIns="0" bIns="0" rtlCol="0" anchor="t"/>
          <a:lstStyle/>
          <a:p>
            <a:pP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Admin</a:t>
            </a:r>
            <a:endParaRPr lang="en-US" sz="2200" dirty="0"/>
          </a:p>
        </p:txBody>
      </p:sp>
      <p:sp>
        <p:nvSpPr>
          <p:cNvPr id="9" name="Text 6"/>
          <p:cNvSpPr/>
          <p:nvPr/>
        </p:nvSpPr>
        <p:spPr>
          <a:xfrm>
            <a:off x="6563439" y="5692259"/>
            <a:ext cx="6989921"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Ajouter/supprimer/modifier des livres.</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75679"/>
          </a:xfrm>
          <a:prstGeom prst="rect">
            <a:avLst/>
          </a:prstGeom>
        </p:spPr>
      </p:pic>
      <p:sp>
        <p:nvSpPr>
          <p:cNvPr id="3" name="Text 0"/>
          <p:cNvSpPr/>
          <p:nvPr/>
        </p:nvSpPr>
        <p:spPr>
          <a:xfrm>
            <a:off x="721162" y="3142298"/>
            <a:ext cx="10684907" cy="606028"/>
          </a:xfrm>
          <a:prstGeom prst="rect">
            <a:avLst/>
          </a:prstGeom>
          <a:noFill/>
          <a:ln/>
        </p:spPr>
        <p:txBody>
          <a:bodyPr wrap="none" lIns="0" tIns="0" rIns="0" bIns="0" rtlCol="0" anchor="t"/>
          <a:lstStyle/>
          <a:p>
            <a:pPr indent="0" marL="0">
              <a:lnSpc>
                <a:spcPts val="4750"/>
              </a:lnSpc>
              <a:buNone/>
            </a:pPr>
            <a:r>
              <a:rPr lang="en-US" sz="3800" dirty="0">
                <a:solidFill>
                  <a:srgbClr val="FFFFFF"/>
                </a:solidFill>
                <a:latin typeface="Unbounded" pitchFamily="34" charset="0"/>
                <a:ea typeface="Unbounded" pitchFamily="34" charset="-122"/>
                <a:cs typeface="Unbounded" pitchFamily="34" charset="-120"/>
              </a:rPr>
              <a:t>Analyse conceptuelle et maquettage</a:t>
            </a:r>
            <a:endParaRPr lang="en-US" sz="3800" dirty="0"/>
          </a:p>
        </p:txBody>
      </p:sp>
      <p:sp>
        <p:nvSpPr>
          <p:cNvPr id="4" name="Shape 1"/>
          <p:cNvSpPr/>
          <p:nvPr/>
        </p:nvSpPr>
        <p:spPr>
          <a:xfrm>
            <a:off x="7303770" y="4057412"/>
            <a:ext cx="22860" cy="3605808"/>
          </a:xfrm>
          <a:prstGeom prst="roundRect">
            <a:avLst>
              <a:gd name="adj" fmla="val 135211"/>
            </a:avLst>
          </a:prstGeom>
          <a:solidFill>
            <a:srgbClr val="49606E"/>
          </a:solidFill>
          <a:ln/>
        </p:spPr>
      </p:sp>
      <p:sp>
        <p:nvSpPr>
          <p:cNvPr id="5" name="Shape 2"/>
          <p:cNvSpPr/>
          <p:nvPr/>
        </p:nvSpPr>
        <p:spPr>
          <a:xfrm>
            <a:off x="6385084" y="4509611"/>
            <a:ext cx="721162" cy="22860"/>
          </a:xfrm>
          <a:prstGeom prst="roundRect">
            <a:avLst>
              <a:gd name="adj" fmla="val 135211"/>
            </a:avLst>
          </a:prstGeom>
          <a:solidFill>
            <a:srgbClr val="49606E"/>
          </a:solidFill>
          <a:ln/>
        </p:spPr>
      </p:sp>
      <p:sp>
        <p:nvSpPr>
          <p:cNvPr id="6" name="Shape 3"/>
          <p:cNvSpPr/>
          <p:nvPr/>
        </p:nvSpPr>
        <p:spPr>
          <a:xfrm>
            <a:off x="7083385" y="4289227"/>
            <a:ext cx="463629" cy="463629"/>
          </a:xfrm>
          <a:prstGeom prst="roundRect">
            <a:avLst>
              <a:gd name="adj" fmla="val 6667"/>
            </a:avLst>
          </a:prstGeom>
          <a:solidFill>
            <a:srgbClr val="304755"/>
          </a:solidFill>
          <a:ln/>
        </p:spPr>
      </p:sp>
      <p:sp>
        <p:nvSpPr>
          <p:cNvPr id="7" name="Text 4"/>
          <p:cNvSpPr/>
          <p:nvPr/>
        </p:nvSpPr>
        <p:spPr>
          <a:xfrm>
            <a:off x="7246620" y="4375547"/>
            <a:ext cx="137041" cy="290870"/>
          </a:xfrm>
          <a:prstGeom prst="rect">
            <a:avLst/>
          </a:prstGeom>
          <a:noFill/>
          <a:ln/>
        </p:spPr>
        <p:txBody>
          <a:bodyPr wrap="none" lIns="0" tIns="0" rIns="0" bIns="0" rtlCol="0" anchor="t"/>
          <a:lstStyle/>
          <a:p>
            <a:pPr algn="ctr" indent="0" marL="0">
              <a:lnSpc>
                <a:spcPts val="2250"/>
              </a:lnSpc>
              <a:buNone/>
            </a:pPr>
            <a:r>
              <a:rPr lang="en-US" sz="2250" dirty="0">
                <a:solidFill>
                  <a:srgbClr val="CAD6DE"/>
                </a:solidFill>
                <a:latin typeface="Unbounded" pitchFamily="34" charset="0"/>
                <a:ea typeface="Unbounded" pitchFamily="34" charset="-122"/>
                <a:cs typeface="Unbounded" pitchFamily="34" charset="-120"/>
              </a:rPr>
              <a:t>1</a:t>
            </a:r>
            <a:endParaRPr lang="en-US" sz="2250" dirty="0"/>
          </a:p>
        </p:txBody>
      </p:sp>
      <p:sp>
        <p:nvSpPr>
          <p:cNvPr id="8" name="Text 5"/>
          <p:cNvSpPr/>
          <p:nvPr/>
        </p:nvSpPr>
        <p:spPr>
          <a:xfrm>
            <a:off x="3757732" y="4263390"/>
            <a:ext cx="2424232" cy="303014"/>
          </a:xfrm>
          <a:prstGeom prst="rect">
            <a:avLst/>
          </a:prstGeom>
          <a:noFill/>
          <a:ln/>
        </p:spPr>
        <p:txBody>
          <a:bodyPr wrap="none" lIns="0" tIns="0" rIns="0" bIns="0" rtlCol="0" anchor="t"/>
          <a:lstStyle/>
          <a:p>
            <a:pPr algn="r" indent="0" marL="0">
              <a:lnSpc>
                <a:spcPts val="2350"/>
              </a:lnSpc>
              <a:buNone/>
            </a:pPr>
            <a:r>
              <a:rPr lang="en-US" sz="1900" dirty="0">
                <a:solidFill>
                  <a:srgbClr val="CAD6DE"/>
                </a:solidFill>
                <a:latin typeface="Unbounded" pitchFamily="34" charset="0"/>
                <a:ea typeface="Unbounded" pitchFamily="34" charset="-122"/>
                <a:cs typeface="Unbounded" pitchFamily="34" charset="-120"/>
              </a:rPr>
              <a:t>MCD</a:t>
            </a:r>
            <a:endParaRPr lang="en-US" sz="1900" dirty="0"/>
          </a:p>
        </p:txBody>
      </p:sp>
      <p:sp>
        <p:nvSpPr>
          <p:cNvPr id="9" name="Text 6"/>
          <p:cNvSpPr/>
          <p:nvPr/>
        </p:nvSpPr>
        <p:spPr>
          <a:xfrm>
            <a:off x="721162" y="4689991"/>
            <a:ext cx="5460802" cy="659368"/>
          </a:xfrm>
          <a:prstGeom prst="rect">
            <a:avLst/>
          </a:prstGeom>
          <a:noFill/>
          <a:ln/>
        </p:spPr>
        <p:txBody>
          <a:bodyPr wrap="square" lIns="0" tIns="0" rIns="0" bIns="0" rtlCol="0" anchor="t"/>
          <a:lstStyle/>
          <a:p>
            <a:pPr algn="r" indent="0" marL="0">
              <a:lnSpc>
                <a:spcPts val="2550"/>
              </a:lnSpc>
              <a:buNone/>
            </a:pPr>
            <a:r>
              <a:rPr lang="en-US" sz="1600" dirty="0">
                <a:solidFill>
                  <a:srgbClr val="CAD6DE"/>
                </a:solidFill>
                <a:latin typeface="Cabin" pitchFamily="34" charset="0"/>
                <a:ea typeface="Cabin" pitchFamily="34" charset="-122"/>
                <a:cs typeface="Cabin" pitchFamily="34" charset="-120"/>
              </a:rPr>
              <a:t>Présenter un Modèle Conceptuel de Données simplifié (User, Book, Cart, Order).</a:t>
            </a:r>
            <a:endParaRPr lang="en-US" sz="1600" dirty="0"/>
          </a:p>
        </p:txBody>
      </p:sp>
      <p:sp>
        <p:nvSpPr>
          <p:cNvPr id="10" name="Shape 7"/>
          <p:cNvSpPr/>
          <p:nvPr/>
        </p:nvSpPr>
        <p:spPr>
          <a:xfrm>
            <a:off x="7524155" y="5539740"/>
            <a:ext cx="721162" cy="22860"/>
          </a:xfrm>
          <a:prstGeom prst="roundRect">
            <a:avLst>
              <a:gd name="adj" fmla="val 135211"/>
            </a:avLst>
          </a:prstGeom>
          <a:solidFill>
            <a:srgbClr val="49606E"/>
          </a:solidFill>
          <a:ln/>
        </p:spPr>
      </p:sp>
      <p:sp>
        <p:nvSpPr>
          <p:cNvPr id="11" name="Shape 8"/>
          <p:cNvSpPr/>
          <p:nvPr/>
        </p:nvSpPr>
        <p:spPr>
          <a:xfrm>
            <a:off x="7083385" y="5319355"/>
            <a:ext cx="463629" cy="463629"/>
          </a:xfrm>
          <a:prstGeom prst="roundRect">
            <a:avLst>
              <a:gd name="adj" fmla="val 6667"/>
            </a:avLst>
          </a:prstGeom>
          <a:solidFill>
            <a:srgbClr val="304755"/>
          </a:solidFill>
          <a:ln/>
        </p:spPr>
      </p:sp>
      <p:sp>
        <p:nvSpPr>
          <p:cNvPr id="12" name="Text 9"/>
          <p:cNvSpPr/>
          <p:nvPr/>
        </p:nvSpPr>
        <p:spPr>
          <a:xfrm>
            <a:off x="7200424" y="5405676"/>
            <a:ext cx="229433" cy="290870"/>
          </a:xfrm>
          <a:prstGeom prst="rect">
            <a:avLst/>
          </a:prstGeom>
          <a:noFill/>
          <a:ln/>
        </p:spPr>
        <p:txBody>
          <a:bodyPr wrap="none" lIns="0" tIns="0" rIns="0" bIns="0" rtlCol="0" anchor="t"/>
          <a:lstStyle/>
          <a:p>
            <a:pPr algn="ctr" indent="0" marL="0">
              <a:lnSpc>
                <a:spcPts val="2250"/>
              </a:lnSpc>
              <a:buNone/>
            </a:pPr>
            <a:r>
              <a:rPr lang="en-US" sz="2250" dirty="0">
                <a:solidFill>
                  <a:srgbClr val="CAD6DE"/>
                </a:solidFill>
                <a:latin typeface="Unbounded" pitchFamily="34" charset="0"/>
                <a:ea typeface="Unbounded" pitchFamily="34" charset="-122"/>
                <a:cs typeface="Unbounded" pitchFamily="34" charset="-120"/>
              </a:rPr>
              <a:t>2</a:t>
            </a:r>
            <a:endParaRPr lang="en-US" sz="2250" dirty="0"/>
          </a:p>
        </p:txBody>
      </p:sp>
      <p:sp>
        <p:nvSpPr>
          <p:cNvPr id="13" name="Text 10"/>
          <p:cNvSpPr/>
          <p:nvPr/>
        </p:nvSpPr>
        <p:spPr>
          <a:xfrm>
            <a:off x="8448437" y="5293519"/>
            <a:ext cx="2424232" cy="303014"/>
          </a:xfrm>
          <a:prstGeom prst="rect">
            <a:avLst/>
          </a:prstGeom>
          <a:noFill/>
          <a:ln/>
        </p:spPr>
        <p:txBody>
          <a:bodyPr wrap="none" lIns="0" tIns="0" rIns="0" bIns="0" rtlCol="0" anchor="t"/>
          <a:lstStyle/>
          <a:p>
            <a:pPr algn="l" indent="0" marL="0">
              <a:lnSpc>
                <a:spcPts val="2350"/>
              </a:lnSpc>
              <a:buNone/>
            </a:pPr>
            <a:r>
              <a:rPr lang="en-US" sz="1900" dirty="0">
                <a:solidFill>
                  <a:srgbClr val="CAD6DE"/>
                </a:solidFill>
                <a:latin typeface="Unbounded" pitchFamily="34" charset="0"/>
                <a:ea typeface="Unbounded" pitchFamily="34" charset="-122"/>
                <a:cs typeface="Unbounded" pitchFamily="34" charset="-120"/>
              </a:rPr>
              <a:t>Relations</a:t>
            </a:r>
            <a:endParaRPr lang="en-US" sz="1900" dirty="0"/>
          </a:p>
        </p:txBody>
      </p:sp>
      <p:sp>
        <p:nvSpPr>
          <p:cNvPr id="14" name="Text 11"/>
          <p:cNvSpPr/>
          <p:nvPr/>
        </p:nvSpPr>
        <p:spPr>
          <a:xfrm>
            <a:off x="8448437" y="5720120"/>
            <a:ext cx="5460802" cy="329684"/>
          </a:xfrm>
          <a:prstGeom prst="rect">
            <a:avLst/>
          </a:prstGeom>
          <a:noFill/>
          <a:ln/>
        </p:spPr>
        <p:txBody>
          <a:bodyPr wrap="none" lIns="0" tIns="0" rIns="0" bIns="0" rtlCol="0" anchor="t"/>
          <a:lstStyle/>
          <a:p>
            <a:pPr algn="l" indent="0" marL="0">
              <a:lnSpc>
                <a:spcPts val="2550"/>
              </a:lnSpc>
              <a:buNone/>
            </a:pPr>
            <a:r>
              <a:rPr lang="en-US" sz="1600" dirty="0">
                <a:solidFill>
                  <a:srgbClr val="CAD6DE"/>
                </a:solidFill>
                <a:latin typeface="Cabin" pitchFamily="34" charset="0"/>
                <a:ea typeface="Cabin" pitchFamily="34" charset="-122"/>
                <a:cs typeface="Cabin" pitchFamily="34" charset="-120"/>
              </a:rPr>
              <a:t>Expliquer les relations entre les entités.</a:t>
            </a:r>
            <a:endParaRPr lang="en-US" sz="1600" dirty="0"/>
          </a:p>
        </p:txBody>
      </p:sp>
      <p:sp>
        <p:nvSpPr>
          <p:cNvPr id="15" name="Shape 12"/>
          <p:cNvSpPr/>
          <p:nvPr/>
        </p:nvSpPr>
        <p:spPr>
          <a:xfrm>
            <a:off x="6385084" y="6466880"/>
            <a:ext cx="721162" cy="22860"/>
          </a:xfrm>
          <a:prstGeom prst="roundRect">
            <a:avLst>
              <a:gd name="adj" fmla="val 135211"/>
            </a:avLst>
          </a:prstGeom>
          <a:solidFill>
            <a:srgbClr val="49606E"/>
          </a:solidFill>
          <a:ln/>
        </p:spPr>
      </p:sp>
      <p:sp>
        <p:nvSpPr>
          <p:cNvPr id="16" name="Shape 13"/>
          <p:cNvSpPr/>
          <p:nvPr/>
        </p:nvSpPr>
        <p:spPr>
          <a:xfrm>
            <a:off x="7083385" y="6246495"/>
            <a:ext cx="463629" cy="463629"/>
          </a:xfrm>
          <a:prstGeom prst="roundRect">
            <a:avLst>
              <a:gd name="adj" fmla="val 6667"/>
            </a:avLst>
          </a:prstGeom>
          <a:solidFill>
            <a:srgbClr val="304755"/>
          </a:solidFill>
          <a:ln/>
        </p:spPr>
      </p:sp>
      <p:sp>
        <p:nvSpPr>
          <p:cNvPr id="17" name="Text 14"/>
          <p:cNvSpPr/>
          <p:nvPr/>
        </p:nvSpPr>
        <p:spPr>
          <a:xfrm>
            <a:off x="7198281" y="6332815"/>
            <a:ext cx="233839" cy="290870"/>
          </a:xfrm>
          <a:prstGeom prst="rect">
            <a:avLst/>
          </a:prstGeom>
          <a:noFill/>
          <a:ln/>
        </p:spPr>
        <p:txBody>
          <a:bodyPr wrap="none" lIns="0" tIns="0" rIns="0" bIns="0" rtlCol="0" anchor="t"/>
          <a:lstStyle/>
          <a:p>
            <a:pPr algn="ctr" indent="0" marL="0">
              <a:lnSpc>
                <a:spcPts val="2250"/>
              </a:lnSpc>
              <a:buNone/>
            </a:pPr>
            <a:r>
              <a:rPr lang="en-US" sz="2250" dirty="0">
                <a:solidFill>
                  <a:srgbClr val="CAD6DE"/>
                </a:solidFill>
                <a:latin typeface="Unbounded" pitchFamily="34" charset="0"/>
                <a:ea typeface="Unbounded" pitchFamily="34" charset="-122"/>
                <a:cs typeface="Unbounded" pitchFamily="34" charset="-120"/>
              </a:rPr>
              <a:t>3</a:t>
            </a:r>
            <a:endParaRPr lang="en-US" sz="2250" dirty="0"/>
          </a:p>
        </p:txBody>
      </p:sp>
      <p:sp>
        <p:nvSpPr>
          <p:cNvPr id="18" name="Text 15"/>
          <p:cNvSpPr/>
          <p:nvPr/>
        </p:nvSpPr>
        <p:spPr>
          <a:xfrm>
            <a:off x="3757732" y="6220658"/>
            <a:ext cx="2424232" cy="303014"/>
          </a:xfrm>
          <a:prstGeom prst="rect">
            <a:avLst/>
          </a:prstGeom>
          <a:noFill/>
          <a:ln/>
        </p:spPr>
        <p:txBody>
          <a:bodyPr wrap="none" lIns="0" tIns="0" rIns="0" bIns="0" rtlCol="0" anchor="t"/>
          <a:lstStyle/>
          <a:p>
            <a:pPr algn="r" indent="0" marL="0">
              <a:lnSpc>
                <a:spcPts val="2350"/>
              </a:lnSpc>
              <a:buNone/>
            </a:pPr>
            <a:r>
              <a:rPr lang="en-US" sz="1900" dirty="0">
                <a:solidFill>
                  <a:srgbClr val="CAD6DE"/>
                </a:solidFill>
                <a:latin typeface="Unbounded" pitchFamily="34" charset="0"/>
                <a:ea typeface="Unbounded" pitchFamily="34" charset="-122"/>
                <a:cs typeface="Unbounded" pitchFamily="34" charset="-120"/>
              </a:rPr>
              <a:t>Maquettes</a:t>
            </a:r>
            <a:endParaRPr lang="en-US" sz="1900" dirty="0"/>
          </a:p>
        </p:txBody>
      </p:sp>
      <p:sp>
        <p:nvSpPr>
          <p:cNvPr id="19" name="Text 16"/>
          <p:cNvSpPr/>
          <p:nvPr/>
        </p:nvSpPr>
        <p:spPr>
          <a:xfrm>
            <a:off x="721162" y="6647259"/>
            <a:ext cx="5460802" cy="329684"/>
          </a:xfrm>
          <a:prstGeom prst="rect">
            <a:avLst/>
          </a:prstGeom>
          <a:noFill/>
          <a:ln/>
        </p:spPr>
        <p:txBody>
          <a:bodyPr wrap="none" lIns="0" tIns="0" rIns="0" bIns="0" rtlCol="0" anchor="t"/>
          <a:lstStyle/>
          <a:p>
            <a:pPr algn="r" indent="0" marL="0">
              <a:lnSpc>
                <a:spcPts val="2550"/>
              </a:lnSpc>
              <a:buNone/>
            </a:pPr>
            <a:r>
              <a:rPr lang="en-US" sz="1600" dirty="0">
                <a:solidFill>
                  <a:srgbClr val="CAD6DE"/>
                </a:solidFill>
                <a:latin typeface="Cabin" pitchFamily="34" charset="0"/>
                <a:ea typeface="Cabin" pitchFamily="34" charset="-122"/>
                <a:cs typeface="Cabin" pitchFamily="34" charset="-120"/>
              </a:rPr>
              <a:t>Montrer les maquettes des pages principales.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7724" y="738664"/>
            <a:ext cx="9064228"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Développement et sécurité</a:t>
            </a:r>
            <a:endParaRPr lang="en-US" sz="4400" dirty="0"/>
          </a:p>
        </p:txBody>
      </p:sp>
      <p:sp>
        <p:nvSpPr>
          <p:cNvPr id="3" name="Text 1"/>
          <p:cNvSpPr/>
          <p:nvPr/>
        </p:nvSpPr>
        <p:spPr>
          <a:xfrm>
            <a:off x="1753195" y="4012525"/>
            <a:ext cx="2816185" cy="351949"/>
          </a:xfrm>
          <a:prstGeom prst="rect">
            <a:avLst/>
          </a:prstGeom>
          <a:noFill/>
          <a:ln/>
        </p:spPr>
        <p:txBody>
          <a:bodyPr wrap="none" lIns="0" tIns="0" rIns="0" bIns="0" rtlCol="0" anchor="t"/>
          <a:lstStyle/>
          <a:p>
            <a:pPr algn="r"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Structure</a:t>
            </a:r>
            <a:endParaRPr lang="en-US" sz="2200" dirty="0"/>
          </a:p>
        </p:txBody>
      </p:sp>
      <p:pic>
        <p:nvPicPr>
          <p:cNvPr id="4" name="Image 0" descr="preencoded.png">    </p:cNvPr>
          <p:cNvPicPr>
            <a:picLocks noChangeAspect="1"/>
          </p:cNvPicPr>
          <p:nvPr/>
        </p:nvPicPr>
        <p:blipFill>
          <a:blip r:embed="rId1"/>
          <a:stretch>
            <a:fillRect/>
          </a:stretch>
        </p:blipFill>
        <p:spPr>
          <a:xfrm>
            <a:off x="5048131" y="1921431"/>
            <a:ext cx="4534138" cy="4534138"/>
          </a:xfrm>
          <a:prstGeom prst="rect">
            <a:avLst/>
          </a:prstGeom>
        </p:spPr>
      </p:pic>
      <p:sp>
        <p:nvSpPr>
          <p:cNvPr id="5" name="Text 2"/>
          <p:cNvSpPr/>
          <p:nvPr/>
        </p:nvSpPr>
        <p:spPr>
          <a:xfrm>
            <a:off x="5681305" y="3676293"/>
            <a:ext cx="140970" cy="478631"/>
          </a:xfrm>
          <a:prstGeom prst="rect">
            <a:avLst/>
          </a:prstGeom>
          <a:noFill/>
          <a:ln/>
        </p:spPr>
        <p:txBody>
          <a:bodyPr wrap="none" lIns="0" tIns="0" rIns="0" bIns="0" rtlCol="0" anchor="t"/>
          <a:lstStyle/>
          <a:p>
            <a:pPr indent="0" marL="0">
              <a:lnSpc>
                <a:spcPts val="37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6" name="Text 3"/>
          <p:cNvSpPr/>
          <p:nvPr/>
        </p:nvSpPr>
        <p:spPr>
          <a:xfrm>
            <a:off x="9941243" y="2789158"/>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Navigation</a:t>
            </a:r>
            <a:endParaRPr lang="en-US" sz="2200" dirty="0"/>
          </a:p>
        </p:txBody>
      </p:sp>
      <p:pic>
        <p:nvPicPr>
          <p:cNvPr id="7" name="Image 1" descr="preencoded.png">    </p:cNvPr>
          <p:cNvPicPr>
            <a:picLocks noChangeAspect="1"/>
          </p:cNvPicPr>
          <p:nvPr/>
        </p:nvPicPr>
        <p:blipFill>
          <a:blip r:embed="rId2"/>
          <a:stretch>
            <a:fillRect/>
          </a:stretch>
        </p:blipFill>
        <p:spPr>
          <a:xfrm>
            <a:off x="5048131" y="1921431"/>
            <a:ext cx="4534138" cy="4534138"/>
          </a:xfrm>
          <a:prstGeom prst="rect">
            <a:avLst/>
          </a:prstGeom>
        </p:spPr>
      </p:pic>
      <p:sp>
        <p:nvSpPr>
          <p:cNvPr id="8" name="Text 4"/>
          <p:cNvSpPr/>
          <p:nvPr/>
        </p:nvSpPr>
        <p:spPr>
          <a:xfrm>
            <a:off x="8215074" y="2731651"/>
            <a:ext cx="235982" cy="478631"/>
          </a:xfrm>
          <a:prstGeom prst="rect">
            <a:avLst/>
          </a:prstGeom>
          <a:noFill/>
          <a:ln/>
        </p:spPr>
        <p:txBody>
          <a:bodyPr wrap="none" lIns="0" tIns="0" rIns="0" bIns="0" rtlCol="0" anchor="t"/>
          <a:lstStyle/>
          <a:p>
            <a:pPr indent="0" marL="0">
              <a:lnSpc>
                <a:spcPts val="37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9" name="Text 5"/>
          <p:cNvSpPr/>
          <p:nvPr/>
        </p:nvSpPr>
        <p:spPr>
          <a:xfrm>
            <a:off x="9941243" y="5235773"/>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Sécurité</a:t>
            </a:r>
            <a:endParaRPr lang="en-US" sz="2200" dirty="0"/>
          </a:p>
        </p:txBody>
      </p:sp>
      <p:pic>
        <p:nvPicPr>
          <p:cNvPr id="10" name="Image 2" descr="preencoded.png">    </p:cNvPr>
          <p:cNvPicPr>
            <a:picLocks noChangeAspect="1"/>
          </p:cNvPicPr>
          <p:nvPr/>
        </p:nvPicPr>
        <p:blipFill>
          <a:blip r:embed="rId3"/>
          <a:stretch>
            <a:fillRect/>
          </a:stretch>
        </p:blipFill>
        <p:spPr>
          <a:xfrm>
            <a:off x="5048131" y="1921431"/>
            <a:ext cx="4534138" cy="4534138"/>
          </a:xfrm>
          <a:prstGeom prst="rect">
            <a:avLst/>
          </a:prstGeom>
        </p:spPr>
      </p:pic>
      <p:sp>
        <p:nvSpPr>
          <p:cNvPr id="11" name="Text 6"/>
          <p:cNvSpPr/>
          <p:nvPr/>
        </p:nvSpPr>
        <p:spPr>
          <a:xfrm>
            <a:off x="7740253" y="5439370"/>
            <a:ext cx="240506" cy="478631"/>
          </a:xfrm>
          <a:prstGeom prst="rect">
            <a:avLst/>
          </a:prstGeom>
          <a:noFill/>
          <a:ln/>
        </p:spPr>
        <p:txBody>
          <a:bodyPr wrap="none" lIns="0" tIns="0" rIns="0" bIns="0" rtlCol="0" anchor="t"/>
          <a:lstStyle/>
          <a:p>
            <a:pPr indent="0" marL="0">
              <a:lnSpc>
                <a:spcPts val="3750"/>
              </a:lnSpc>
              <a:buNone/>
            </a:pPr>
            <a:r>
              <a:rPr lang="en-US" sz="2350" dirty="0">
                <a:solidFill>
                  <a:srgbClr val="CAD6DE"/>
                </a:solidFill>
                <a:latin typeface="Unbounded" pitchFamily="34" charset="0"/>
                <a:ea typeface="Unbounded" pitchFamily="34" charset="-122"/>
                <a:cs typeface="Unbounded" pitchFamily="34" charset="-120"/>
              </a:rPr>
              <a:t>3</a:t>
            </a:r>
            <a:endParaRPr lang="en-US" sz="2350" dirty="0"/>
          </a:p>
        </p:txBody>
      </p:sp>
      <p:sp>
        <p:nvSpPr>
          <p:cNvPr id="12" name="Text 7"/>
          <p:cNvSpPr/>
          <p:nvPr/>
        </p:nvSpPr>
        <p:spPr>
          <a:xfrm>
            <a:off x="837724" y="6724769"/>
            <a:ext cx="12954952" cy="766048"/>
          </a:xfrm>
          <a:prstGeom prst="rect">
            <a:avLst/>
          </a:prstGeom>
          <a:noFill/>
          <a:ln/>
        </p:spPr>
        <p:txBody>
          <a:bodyPr wrap="squar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Présenter la structure de l'application et la navigation entre les pages. Expliquer la configuration de Spring Security et le système d'authentification/autorisation.</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336840"/>
            <a:ext cx="5632490" cy="704017"/>
          </a:xfrm>
          <a:prstGeom prst="rect">
            <a:avLst/>
          </a:prstGeom>
          <a:noFill/>
          <a:ln/>
        </p:spPr>
        <p:txBody>
          <a:bodyPr wrap="none" lIns="0" tIns="0" rIns="0" bIns="0" rtlCol="0" anchor="t"/>
          <a:lstStyle/>
          <a:p>
            <a:pPr indent="0" marL="0">
              <a:lnSpc>
                <a:spcPts val="5500"/>
              </a:lnSpc>
              <a:buNone/>
            </a:pPr>
            <a:r>
              <a:rPr lang="en-US" sz="4400" dirty="0">
                <a:solidFill>
                  <a:srgbClr val="FFFFFF"/>
                </a:solidFill>
                <a:latin typeface="Unbounded" pitchFamily="34" charset="0"/>
                <a:ea typeface="Unbounded" pitchFamily="34" charset="-122"/>
                <a:cs typeface="Unbounded" pitchFamily="34" charset="-120"/>
              </a:rPr>
              <a:t>Tests</a:t>
            </a:r>
            <a:endParaRPr lang="en-US" sz="4400" dirty="0"/>
          </a:p>
        </p:txBody>
      </p:sp>
      <p:pic>
        <p:nvPicPr>
          <p:cNvPr id="3" name="Image 0" descr="preencoded.png">    </p:cNvPr>
          <p:cNvPicPr>
            <a:picLocks noChangeAspect="1"/>
          </p:cNvPicPr>
          <p:nvPr/>
        </p:nvPicPr>
        <p:blipFill>
          <a:blip r:embed="rId1"/>
          <a:stretch>
            <a:fillRect/>
          </a:stretch>
        </p:blipFill>
        <p:spPr>
          <a:xfrm>
            <a:off x="2473285" y="3519607"/>
            <a:ext cx="3206234" cy="830580"/>
          </a:xfrm>
          <a:prstGeom prst="rect">
            <a:avLst/>
          </a:prstGeom>
        </p:spPr>
      </p:pic>
      <p:sp>
        <p:nvSpPr>
          <p:cNvPr id="4" name="Text 1"/>
          <p:cNvSpPr/>
          <p:nvPr/>
        </p:nvSpPr>
        <p:spPr>
          <a:xfrm>
            <a:off x="4005858" y="3784163"/>
            <a:ext cx="140970" cy="478631"/>
          </a:xfrm>
          <a:prstGeom prst="rect">
            <a:avLst/>
          </a:prstGeom>
          <a:noFill/>
          <a:ln/>
        </p:spPr>
        <p:txBody>
          <a:bodyPr wrap="none" lIns="0" tIns="0" rIns="0" bIns="0" rtlCol="0" anchor="t"/>
          <a:lstStyle/>
          <a:p>
            <a:pPr algn="ctr" indent="0" marL="0">
              <a:lnSpc>
                <a:spcPts val="3750"/>
              </a:lnSpc>
              <a:buNone/>
            </a:pPr>
            <a:r>
              <a:rPr lang="en-US" sz="2350" dirty="0">
                <a:solidFill>
                  <a:srgbClr val="CAD6DE"/>
                </a:solidFill>
                <a:latin typeface="Unbounded" pitchFamily="34" charset="0"/>
                <a:ea typeface="Unbounded" pitchFamily="34" charset="-122"/>
                <a:cs typeface="Unbounded" pitchFamily="34" charset="-120"/>
              </a:rPr>
              <a:t>1</a:t>
            </a:r>
            <a:endParaRPr lang="en-US" sz="2350" dirty="0"/>
          </a:p>
        </p:txBody>
      </p:sp>
      <p:sp>
        <p:nvSpPr>
          <p:cNvPr id="5" name="Text 2"/>
          <p:cNvSpPr/>
          <p:nvPr/>
        </p:nvSpPr>
        <p:spPr>
          <a:xfrm>
            <a:off x="5918835" y="3758922"/>
            <a:ext cx="2457212"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Tests unitaires</a:t>
            </a:r>
            <a:endParaRPr lang="en-US" sz="2200" dirty="0"/>
          </a:p>
        </p:txBody>
      </p:sp>
      <p:sp>
        <p:nvSpPr>
          <p:cNvPr id="6" name="Shape 3"/>
          <p:cNvSpPr/>
          <p:nvPr/>
        </p:nvSpPr>
        <p:spPr>
          <a:xfrm>
            <a:off x="5739289" y="4364831"/>
            <a:ext cx="7993618" cy="15240"/>
          </a:xfrm>
          <a:prstGeom prst="roundRect">
            <a:avLst>
              <a:gd name="adj" fmla="val 235611"/>
            </a:avLst>
          </a:prstGeom>
          <a:solidFill>
            <a:srgbClr val="49606E"/>
          </a:solidFill>
          <a:ln/>
        </p:spPr>
      </p:sp>
      <p:pic>
        <p:nvPicPr>
          <p:cNvPr id="7" name="Image 1" descr="preencoded.png">    </p:cNvPr>
          <p:cNvPicPr>
            <a:picLocks noChangeAspect="1"/>
          </p:cNvPicPr>
          <p:nvPr/>
        </p:nvPicPr>
        <p:blipFill>
          <a:blip r:embed="rId2"/>
          <a:stretch>
            <a:fillRect/>
          </a:stretch>
        </p:blipFill>
        <p:spPr>
          <a:xfrm>
            <a:off x="870109" y="4409956"/>
            <a:ext cx="6412587" cy="830580"/>
          </a:xfrm>
          <a:prstGeom prst="rect">
            <a:avLst/>
          </a:prstGeom>
        </p:spPr>
      </p:pic>
      <p:sp>
        <p:nvSpPr>
          <p:cNvPr id="8" name="Text 4"/>
          <p:cNvSpPr/>
          <p:nvPr/>
        </p:nvSpPr>
        <p:spPr>
          <a:xfrm>
            <a:off x="3958352" y="4585930"/>
            <a:ext cx="235982" cy="478631"/>
          </a:xfrm>
          <a:prstGeom prst="rect">
            <a:avLst/>
          </a:prstGeom>
          <a:noFill/>
          <a:ln/>
        </p:spPr>
        <p:txBody>
          <a:bodyPr wrap="none" lIns="0" tIns="0" rIns="0" bIns="0" rtlCol="0" anchor="t"/>
          <a:lstStyle/>
          <a:p>
            <a:pPr algn="ctr" indent="0" marL="0">
              <a:lnSpc>
                <a:spcPts val="3750"/>
              </a:lnSpc>
              <a:buNone/>
            </a:pPr>
            <a:r>
              <a:rPr lang="en-US" sz="2350" dirty="0">
                <a:solidFill>
                  <a:srgbClr val="CAD6DE"/>
                </a:solidFill>
                <a:latin typeface="Unbounded" pitchFamily="34" charset="0"/>
                <a:ea typeface="Unbounded" pitchFamily="34" charset="-122"/>
                <a:cs typeface="Unbounded" pitchFamily="34" charset="-120"/>
              </a:rPr>
              <a:t>2</a:t>
            </a:r>
            <a:endParaRPr lang="en-US" sz="2350" dirty="0"/>
          </a:p>
        </p:txBody>
      </p:sp>
      <p:sp>
        <p:nvSpPr>
          <p:cNvPr id="9" name="Text 5"/>
          <p:cNvSpPr/>
          <p:nvPr/>
        </p:nvSpPr>
        <p:spPr>
          <a:xfrm>
            <a:off x="7522012" y="4649272"/>
            <a:ext cx="3092768" cy="351949"/>
          </a:xfrm>
          <a:prstGeom prst="rect">
            <a:avLst/>
          </a:prstGeom>
          <a:noFill/>
          <a:ln/>
        </p:spPr>
        <p:txBody>
          <a:bodyPr wrap="none" lIns="0" tIns="0" rIns="0" bIns="0" rtlCol="0" anchor="t"/>
          <a:lstStyle/>
          <a:p>
            <a:pPr algn="l" indent="0" marL="0">
              <a:lnSpc>
                <a:spcPts val="2750"/>
              </a:lnSpc>
              <a:buNone/>
            </a:pPr>
            <a:r>
              <a:rPr lang="en-US" sz="2200" dirty="0">
                <a:solidFill>
                  <a:srgbClr val="CAD6DE"/>
                </a:solidFill>
                <a:latin typeface="Unbounded" pitchFamily="34" charset="0"/>
                <a:ea typeface="Unbounded" pitchFamily="34" charset="-122"/>
                <a:cs typeface="Unbounded" pitchFamily="34" charset="-120"/>
              </a:rPr>
              <a:t>Tests fonctionnels</a:t>
            </a:r>
            <a:endParaRPr lang="en-US" sz="2200" dirty="0"/>
          </a:p>
        </p:txBody>
      </p:sp>
      <p:sp>
        <p:nvSpPr>
          <p:cNvPr id="10" name="Text 6"/>
          <p:cNvSpPr/>
          <p:nvPr/>
        </p:nvSpPr>
        <p:spPr>
          <a:xfrm>
            <a:off x="837724" y="5509736"/>
            <a:ext cx="12954952" cy="383024"/>
          </a:xfrm>
          <a:prstGeom prst="rect">
            <a:avLst/>
          </a:prstGeom>
          <a:noFill/>
          <a:ln/>
        </p:spPr>
        <p:txBody>
          <a:bodyPr wrap="none" lIns="0" tIns="0" rIns="0" bIns="0" rtlCol="0" anchor="t"/>
          <a:lstStyle/>
          <a:p>
            <a:pPr indent="0" marL="0">
              <a:lnSpc>
                <a:spcPts val="3000"/>
              </a:lnSpc>
              <a:buNone/>
            </a:pPr>
            <a:r>
              <a:rPr lang="en-US" sz="1850" dirty="0">
                <a:solidFill>
                  <a:srgbClr val="CAD6DE"/>
                </a:solidFill>
                <a:latin typeface="Cabin" pitchFamily="34" charset="0"/>
                <a:ea typeface="Cabin" pitchFamily="34" charset="-122"/>
                <a:cs typeface="Cabin" pitchFamily="34" charset="-120"/>
              </a:rPr>
              <a:t>Expliquer comment écrire des tests JUnit pour tester les services. Expliquer comment tester l’application de bout en bout.</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2025-02-10T18:55:27Z</dcterms:created>
  <dcterms:modified xsi:type="dcterms:W3CDTF">2025-02-10T18:55:27Z</dcterms:modified>
</cp:coreProperties>
</file>